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5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OpenSans-regular.fntdata"/><Relationship Id="rId21" Type="http://schemas.openxmlformats.org/officeDocument/2006/relationships/slide" Target="slides/slide16.xml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5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ca811c1e6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5ca811c1e6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5ca811c1e6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d0cc64dd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Solucoes tradicionais estao no limite (monolito, db, etl), ate mesmo microservicos que em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Exemplo presente no nosso dia a dia seria as transferencias que demoravam 3 dias ou de um dia para a noite e agora acontece em questao de horas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Uma das solucoes: Arquitetura orientada a eventos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5d0cc64dd8_0_7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bbd54e389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Classificacao martin fowler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Coincidencialmente representou a evolucao da arquitetura , do trabalho com o codigo legado as novas formas de analisar  e modelar novos requisitos</a:t>
            </a:r>
            <a:endParaRPr/>
          </a:p>
        </p:txBody>
      </p:sp>
      <p:sp>
        <p:nvSpPr>
          <p:cNvPr id="134" name="Google Shape;134;g5bbd54e389_3_1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5d25e67dd_0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Paises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Codigo legado e espaco para evolucao arquitetural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Logistica</a:t>
            </a:r>
            <a:endParaRPr/>
          </a:p>
        </p:txBody>
      </p:sp>
      <p:sp>
        <p:nvSpPr>
          <p:cNvPr id="140" name="Google Shape;140;g55d25e67dd_0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cbaad8a6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Mas primeiro…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Somos acostumados com o paradigma procedural e imperativo (save, sendEmail, calculateThis, calculateThat)</a:t>
            </a:r>
            <a:endParaRPr/>
          </a:p>
        </p:txBody>
      </p:sp>
      <p:sp>
        <p:nvSpPr>
          <p:cNvPr id="148" name="Google Shape;148;g5cbaad8a62_0_32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cbaad8a62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Mais tradicional forma de integracao</a:t>
            </a:r>
            <a:endParaRPr/>
          </a:p>
        </p:txBody>
      </p:sp>
      <p:sp>
        <p:nvSpPr>
          <p:cNvPr id="154" name="Google Shape;154;g5cbaad8a62_0_73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d0cc64dd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Simplicidade. Porem,</a:t>
            </a:r>
            <a:endParaRPr/>
          </a:p>
        </p:txBody>
      </p:sp>
      <p:sp>
        <p:nvSpPr>
          <p:cNvPr id="172" name="Google Shape;172;g5d0cc64dd8_0_25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d0cc64dd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Problemas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Rest call - dependencia temporal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Aggregating streams</a:t>
            </a:r>
            <a:endParaRPr/>
          </a:p>
        </p:txBody>
      </p:sp>
      <p:sp>
        <p:nvSpPr>
          <p:cNvPr id="178" name="Google Shape;178;g5d0cc64dd8_1_0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0cc64dd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5d0cc64dd8_1_5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bb6d113e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5bb6d113ef_0_2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5bb6d113e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5bb6d113ef_0_7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5d0cc64dd8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Experiencia -&gt;  time naturalmente comeca a pensar em events first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Adocao de outras tecnicas como event storming</a:t>
            </a:r>
            <a:endParaRPr/>
          </a:p>
        </p:txBody>
      </p:sp>
      <p:sp>
        <p:nvSpPr>
          <p:cNvPr id="244" name="Google Shape;244;g5d0cc64dd8_1_10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d0cc64dd8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5d0cc64dd8_1_15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bbd2e58c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5bbd2e58c8_0_27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5bbd2e58c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5bbd2e58c8_0_57:notes"/>
          <p:cNvSpPr/>
          <p:nvPr>
            <p:ph idx="2" type="sldImg"/>
          </p:nvPr>
        </p:nvSpPr>
        <p:spPr>
          <a:xfrm>
            <a:off x="171454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Relationship Id="rId3" Type="http://schemas.openxmlformats.org/officeDocument/2006/relationships/image" Target="../media/image7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dia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en objec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ekop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ee objecten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gelijking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lleen titel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eeg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houd met bijschrift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fbeelding met bijschrift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en verticale teks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e titel en teks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1 title" showMasterSp="0">
  <p:cSld name="01 title">
    <p:bg>
      <p:bgPr>
        <a:solidFill>
          <a:srgbClr val="FF8000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57199" y="-141735"/>
            <a:ext cx="9984353" cy="677509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290671" y="5426883"/>
            <a:ext cx="116106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6A3817"/>
                </a:solidFill>
                <a:latin typeface="Open Sans"/>
                <a:ea typeface="Open Sans"/>
                <a:cs typeface="Open Sans"/>
                <a:sym typeface="Open Sans"/>
              </a:rPr>
              <a:t>Takeaway.com brands</a:t>
            </a:r>
            <a:endParaRPr b="1" i="0" sz="1900" u="none" cap="none" strike="noStrike">
              <a:solidFill>
                <a:srgbClr val="6A381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900" u="none" cap="none" strike="noStrike">
                <a:solidFill>
                  <a:srgbClr val="6A3817"/>
                </a:solidFill>
                <a:latin typeface="Open Sans"/>
                <a:ea typeface="Open Sans"/>
                <a:cs typeface="Open Sans"/>
                <a:sym typeface="Open Sans"/>
              </a:rPr>
              <a:t>Lieferando.de  Lieferservice.at  Lieferservice.ch  Pizza.be  Pizza.fr</a:t>
            </a:r>
            <a:endParaRPr b="0" i="0" sz="1900" u="none" cap="none" strike="noStrike">
              <a:solidFill>
                <a:srgbClr val="6A381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900" u="none" cap="none" strike="noStrike">
                <a:solidFill>
                  <a:srgbClr val="6A3817"/>
                </a:solidFill>
                <a:latin typeface="Open Sans"/>
                <a:ea typeface="Open Sans"/>
                <a:cs typeface="Open Sans"/>
                <a:sym typeface="Open Sans"/>
              </a:rPr>
              <a:t>Pizza.lu  Pyszne.pl  Pizza.pt  Thuisbezorgd.nl  and  Vietnammm.com</a:t>
            </a:r>
            <a:endParaRPr b="0" i="0" sz="1900" u="none" cap="none" strike="noStrike">
              <a:solidFill>
                <a:srgbClr val="6A381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2269" y="1319644"/>
            <a:ext cx="5007464" cy="3493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2 agenda">
  <p:cSld name="02 agenda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  <a:defRPr b="1" i="0" sz="3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/>
        </p:txBody>
      </p:sp>
      <p:sp>
        <p:nvSpPr>
          <p:cNvPr id="96" name="Google Shape;96;p15"/>
          <p:cNvSpPr/>
          <p:nvPr/>
        </p:nvSpPr>
        <p:spPr>
          <a:xfrm>
            <a:off x="609600" y="6202862"/>
            <a:ext cx="10972800" cy="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1506386" y="1317419"/>
            <a:ext cx="10076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9250" lvl="0" marL="457200" marR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libri"/>
              <a:buAutoNum type="arabicPeriod"/>
              <a:defRPr b="0" i="0" sz="1900" u="none" cap="none" strike="noStrike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4224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  <a:defRPr b="0" i="0" sz="19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4224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None/>
              <a:defRPr b="0" i="0" sz="19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4224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None/>
              <a:defRPr b="0" i="0" sz="19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4224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400050" lvl="5" marL="27432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0050" lvl="6" marL="3200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0050" lvl="7" marL="36576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0050" lvl="8" marL="4114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16389" y="6344826"/>
            <a:ext cx="1866010" cy="298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3 text">
  <p:cSld name="03 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  <a:defRPr b="1" i="0" sz="3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/>
        </p:txBody>
      </p:sp>
      <p:sp>
        <p:nvSpPr>
          <p:cNvPr id="102" name="Google Shape;102;p16"/>
          <p:cNvSpPr/>
          <p:nvPr/>
        </p:nvSpPr>
        <p:spPr>
          <a:xfrm>
            <a:off x="609600" y="6202862"/>
            <a:ext cx="10972800" cy="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16389" y="6344826"/>
            <a:ext cx="1866010" cy="29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609600" y="1317419"/>
            <a:ext cx="10972800" cy="17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6550" lvl="0" marL="457200" marR="0" rtl="0" algn="l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•"/>
              <a:defRPr b="0" i="0" sz="19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74650" lvl="1" marL="914400" marR="0" rtl="0" algn="l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Char char="-"/>
              <a:defRPr b="0" i="0" sz="19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▪"/>
              <a:defRPr b="0" i="0" sz="19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68300" lvl="3" marL="1828800" marR="0" rtl="0" algn="l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›"/>
              <a:defRPr b="0" i="0" sz="19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9250" lvl="4" marL="2286000" marR="0" rtl="0" algn="l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»"/>
              <a:defRPr b="0" i="0" sz="19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400050" lvl="5" marL="27432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0050" lvl="6" marL="3200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0050" lvl="7" marL="36576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0050" lvl="8" marL="4114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4 headline - pizza">
  <p:cSld name="04 headline - pizza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807"/>
            <a:ext cx="12191997" cy="686171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/>
          <p:nvPr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7"/>
          <p:cNvSpPr txBox="1"/>
          <p:nvPr>
            <p:ph type="title"/>
          </p:nvPr>
        </p:nvSpPr>
        <p:spPr>
          <a:xfrm>
            <a:off x="609600" y="2711081"/>
            <a:ext cx="109728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244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Open Sans"/>
              <a:buNone/>
              <a:defRPr b="1" i="0" sz="4500" u="none" cap="none" strike="noStrik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/>
        </p:txBody>
      </p:sp>
      <p:sp>
        <p:nvSpPr>
          <p:cNvPr id="110" name="Google Shape;110;p17"/>
          <p:cNvSpPr/>
          <p:nvPr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6 headline - pasta">
  <p:cSld name="06 headline - pasta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807"/>
            <a:ext cx="12191997" cy="686171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/>
          <p:nvPr>
            <p:ph type="title"/>
          </p:nvPr>
        </p:nvSpPr>
        <p:spPr>
          <a:xfrm>
            <a:off x="609600" y="2711081"/>
            <a:ext cx="109728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244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Open Sans"/>
              <a:buNone/>
              <a:defRPr b="1" i="0" sz="4500" u="none" cap="none" strike="noStrik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/>
        </p:txBody>
      </p:sp>
      <p:sp>
        <p:nvSpPr>
          <p:cNvPr id="114" name="Google Shape;114;p18"/>
          <p:cNvSpPr/>
          <p:nvPr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397"/>
            <a:ext cx="12191997" cy="686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5 headline - burger">
  <p:cSld name="05 headline - burger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807"/>
            <a:ext cx="12191997" cy="686171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 txBox="1"/>
          <p:nvPr>
            <p:ph type="title"/>
          </p:nvPr>
        </p:nvSpPr>
        <p:spPr>
          <a:xfrm>
            <a:off x="609600" y="2711081"/>
            <a:ext cx="109728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244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Open Sans"/>
              <a:buNone/>
              <a:defRPr b="1" i="0" sz="4500" u="none" cap="none" strike="noStrik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/>
        </p:txBody>
      </p:sp>
      <p:sp>
        <p:nvSpPr>
          <p:cNvPr id="119" name="Google Shape;119;p19"/>
          <p:cNvSpPr/>
          <p:nvPr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0" type="dt"/>
          </p:nvPr>
        </p:nvSpPr>
        <p:spPr>
          <a:xfrm>
            <a:off x="609600" y="635636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1" type="ftr"/>
          </p:nvPr>
        </p:nvSpPr>
        <p:spPr>
          <a:xfrm>
            <a:off x="4165600" y="635636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737600" y="635636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609600" y="6202862"/>
            <a:ext cx="10972800" cy="4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microservices.io/patterns/data/transaction-log-tailing.html" TargetMode="External"/><Relationship Id="rId4" Type="http://schemas.openxmlformats.org/officeDocument/2006/relationships/hyperlink" Target="https://microservices.io/patterns/data/event-sourcing.html" TargetMode="External"/><Relationship Id="rId5" Type="http://schemas.openxmlformats.org/officeDocument/2006/relationships/hyperlink" Target="https://arxiv.org/abs/1902.03383" TargetMode="External"/><Relationship Id="rId6" Type="http://schemas.openxmlformats.org/officeDocument/2006/relationships/hyperlink" Target="https://martinfowler.com/eaaDev/EventCollaborat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1569799" y="2294450"/>
            <a:ext cx="106221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Font typeface="Open Sans"/>
              <a:buNone/>
            </a:pPr>
            <a:r>
              <a:rPr b="1" lang="pt-BR" sz="4800">
                <a:solidFill>
                  <a:srgbClr val="FF8000"/>
                </a:solidFill>
                <a:latin typeface="Open Sans"/>
                <a:ea typeface="Open Sans"/>
                <a:cs typeface="Open Sans"/>
                <a:sym typeface="Open Sans"/>
              </a:rPr>
              <a:t>Diferentes sabores de uma arquitetura orientada a eventos</a:t>
            </a:r>
            <a:endParaRPr b="1" i="0" sz="480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Desafios</a:t>
            </a:r>
            <a:endParaRPr/>
          </a:p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1506386" y="1317419"/>
            <a:ext cx="100761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Tomadas de decisões mais rápidas e </a:t>
            </a:r>
            <a:r>
              <a:rPr lang="pt-BR" sz="2400"/>
              <a:t>automáticas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Negócios mais complexos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Demanda por experimentação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EDA por martin fowler</a:t>
            </a:r>
            <a:endParaRPr/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1506386" y="1317419"/>
            <a:ext cx="100761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Event Notification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Event-Carried State Transfer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Event Sourcing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 strike="sngStrike"/>
              <a:t>CQRS</a:t>
            </a:r>
            <a:r>
              <a:rPr lang="pt-BR" sz="2400"/>
              <a:t> Streaming / faas / statefull faas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idx="10" type="dt"/>
          </p:nvPr>
        </p:nvSpPr>
        <p:spPr>
          <a:xfrm>
            <a:off x="2023782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pen Sans"/>
                <a:ea typeface="Open Sans"/>
                <a:cs typeface="Open Sans"/>
                <a:sym typeface="Open Sans"/>
              </a:rPr>
              <a:t>Takeaway.com | 01-04-19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23"/>
          <p:cNvSpPr/>
          <p:nvPr/>
        </p:nvSpPr>
        <p:spPr>
          <a:xfrm flipH="1">
            <a:off x="-120125" y="0"/>
            <a:ext cx="6703800" cy="6858000"/>
          </a:xfrm>
          <a:prstGeom prst="parallelogram">
            <a:avLst>
              <a:gd fmla="val 25000" name="adj"/>
            </a:avLst>
          </a:prstGeom>
          <a:solidFill>
            <a:srgbClr val="FF8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092275"/>
            <a:ext cx="6164350" cy="241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7650" y="-213200"/>
            <a:ext cx="6164352" cy="4722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0">
        <p:fade thruBlk="1"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Eventos?</a:t>
            </a:r>
            <a:endParaRPr/>
          </a:p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1506386" y="1317419"/>
            <a:ext cx="100761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Representa um fato, passado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Imutável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Não confunda com comandos!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Font typeface="Open Sans"/>
              <a:buNone/>
            </a:pPr>
            <a:r>
              <a:rPr lang="pt-BR" sz="4800">
                <a:solidFill>
                  <a:srgbClr val="FF8000"/>
                </a:solidFill>
              </a:rPr>
              <a:t>Event as Notification</a:t>
            </a:r>
            <a:endParaRPr/>
          </a:p>
        </p:txBody>
      </p:sp>
      <p:sp>
        <p:nvSpPr>
          <p:cNvPr id="157" name="Google Shape;157;p25"/>
          <p:cNvSpPr/>
          <p:nvPr/>
        </p:nvSpPr>
        <p:spPr>
          <a:xfrm>
            <a:off x="667375" y="1710000"/>
            <a:ext cx="2643900" cy="1183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Checkout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25"/>
          <p:cNvSpPr/>
          <p:nvPr/>
        </p:nvSpPr>
        <p:spPr>
          <a:xfrm>
            <a:off x="667375" y="4895675"/>
            <a:ext cx="2643900" cy="1183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Delivery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59" name="Google Shape;159;p25"/>
          <p:cNvCxnSpPr>
            <a:stCxn id="157" idx="2"/>
            <a:endCxn id="158" idx="0"/>
          </p:cNvCxnSpPr>
          <p:nvPr/>
        </p:nvCxnSpPr>
        <p:spPr>
          <a:xfrm>
            <a:off x="1989325" y="2893500"/>
            <a:ext cx="0" cy="2002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25"/>
          <p:cNvCxnSpPr/>
          <p:nvPr/>
        </p:nvCxnSpPr>
        <p:spPr>
          <a:xfrm>
            <a:off x="1733678" y="3570600"/>
            <a:ext cx="550200" cy="562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25"/>
          <p:cNvCxnSpPr/>
          <p:nvPr/>
        </p:nvCxnSpPr>
        <p:spPr>
          <a:xfrm rot="5400000">
            <a:off x="1688471" y="3576900"/>
            <a:ext cx="562800" cy="550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" name="Google Shape;162;p25"/>
          <p:cNvSpPr/>
          <p:nvPr/>
        </p:nvSpPr>
        <p:spPr>
          <a:xfrm>
            <a:off x="3486775" y="3273300"/>
            <a:ext cx="2968200" cy="628200"/>
          </a:xfrm>
          <a:prstGeom prst="chevron">
            <a:avLst>
              <a:gd fmla="val 50000" name="adj"/>
            </a:avLst>
          </a:prstGeom>
          <a:solidFill>
            <a:srgbClr val="EFEFEF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OrderWasPlacedEvt</a:t>
            </a:r>
            <a:endParaRPr/>
          </a:p>
        </p:txBody>
      </p:sp>
      <p:cxnSp>
        <p:nvCxnSpPr>
          <p:cNvPr id="163" name="Google Shape;163;p25"/>
          <p:cNvCxnSpPr>
            <a:stCxn id="157" idx="3"/>
            <a:endCxn id="162" idx="0"/>
          </p:cNvCxnSpPr>
          <p:nvPr/>
        </p:nvCxnSpPr>
        <p:spPr>
          <a:xfrm>
            <a:off x="3311275" y="2301750"/>
            <a:ext cx="1502700" cy="971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4" name="Google Shape;164;p25"/>
          <p:cNvSpPr txBox="1"/>
          <p:nvPr/>
        </p:nvSpPr>
        <p:spPr>
          <a:xfrm>
            <a:off x="7033800" y="1710000"/>
            <a:ext cx="5158200" cy="18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SzPts val="1800"/>
              <a:buFont typeface="Open Sans"/>
              <a:buChar char="+"/>
            </a:pPr>
            <a:r>
              <a:rPr b="1" lang="pt-BR" sz="1800">
                <a:solidFill>
                  <a:srgbClr val="FF8000"/>
                </a:solidFill>
                <a:latin typeface="Open Sans"/>
                <a:ea typeface="Open Sans"/>
                <a:cs typeface="Open Sans"/>
                <a:sym typeface="Open Sans"/>
              </a:rPr>
              <a:t>Desacoplamento</a:t>
            </a:r>
            <a:endParaRPr b="1" sz="1800">
              <a:solidFill>
                <a:srgbClr val="FF8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SzPts val="1800"/>
              <a:buFont typeface="Open Sans"/>
              <a:buChar char="+"/>
            </a:pPr>
            <a:r>
              <a:rPr b="1" lang="pt-BR" sz="1800">
                <a:solidFill>
                  <a:srgbClr val="FF8000"/>
                </a:solidFill>
                <a:latin typeface="Open Sans"/>
                <a:ea typeface="Open Sans"/>
                <a:cs typeface="Open Sans"/>
                <a:sym typeface="Open Sans"/>
              </a:rPr>
              <a:t>Extensibilidade</a:t>
            </a:r>
            <a:endParaRPr b="1" sz="1800">
              <a:solidFill>
                <a:srgbClr val="FF8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8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SzPts val="1800"/>
              <a:buFont typeface="Open Sans"/>
              <a:buChar char="-"/>
            </a:pPr>
            <a:r>
              <a:rPr b="1" lang="pt-BR" sz="1800">
                <a:solidFill>
                  <a:srgbClr val="FF8000"/>
                </a:solidFill>
                <a:latin typeface="Open Sans"/>
                <a:ea typeface="Open Sans"/>
                <a:cs typeface="Open Sans"/>
                <a:sym typeface="Open Sans"/>
              </a:rPr>
              <a:t>Observabilidade</a:t>
            </a:r>
            <a:endParaRPr b="1" sz="1800">
              <a:solidFill>
                <a:srgbClr val="FF8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5"/>
          <p:cNvSpPr/>
          <p:nvPr/>
        </p:nvSpPr>
        <p:spPr>
          <a:xfrm>
            <a:off x="3486775" y="4895675"/>
            <a:ext cx="2643900" cy="1183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Fraud Det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" name="Google Shape;166;p25"/>
          <p:cNvSpPr/>
          <p:nvPr/>
        </p:nvSpPr>
        <p:spPr>
          <a:xfrm>
            <a:off x="6306175" y="4895675"/>
            <a:ext cx="2643900" cy="1183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Bonus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7" name="Google Shape;167;p25"/>
          <p:cNvCxnSpPr>
            <a:stCxn id="165" idx="0"/>
            <a:endCxn id="162" idx="2"/>
          </p:cNvCxnSpPr>
          <p:nvPr/>
        </p:nvCxnSpPr>
        <p:spPr>
          <a:xfrm flipH="1" rot="10800000">
            <a:off x="4808725" y="3901475"/>
            <a:ext cx="5100" cy="994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" name="Google Shape;168;p25"/>
          <p:cNvCxnSpPr/>
          <p:nvPr/>
        </p:nvCxnSpPr>
        <p:spPr>
          <a:xfrm flipH="1" rot="10800000">
            <a:off x="2905425" y="3887100"/>
            <a:ext cx="1557600" cy="981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" name="Google Shape;169;p25"/>
          <p:cNvCxnSpPr/>
          <p:nvPr/>
        </p:nvCxnSpPr>
        <p:spPr>
          <a:xfrm rot="10800000">
            <a:off x="5182725" y="3913225"/>
            <a:ext cx="1439700" cy="981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Change data capture - CDC</a:t>
            </a:r>
            <a:endParaRPr/>
          </a:p>
        </p:txBody>
      </p:sp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1506386" y="1317419"/>
            <a:ext cx="100761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Pouca </a:t>
            </a:r>
            <a:r>
              <a:rPr lang="pt-BR" sz="2400"/>
              <a:t>alteração</a:t>
            </a:r>
            <a:r>
              <a:rPr lang="pt-BR" sz="2400"/>
              <a:t> no sistema legado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Suporte extensivo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Debezium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Kafka connect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Customizado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Event-Carried State Transfer - Eventos de domínio</a:t>
            </a:r>
            <a:endParaRPr/>
          </a:p>
        </p:txBody>
      </p:sp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5706275" y="1317425"/>
            <a:ext cx="5876100" cy="23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Representação próxima ao negócio 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Contém dados contextuais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Contextos mais restritivos</a:t>
            </a:r>
            <a:endParaRPr sz="2400"/>
          </a:p>
        </p:txBody>
      </p:sp>
      <p:sp>
        <p:nvSpPr>
          <p:cNvPr id="182" name="Google Shape;182;p27"/>
          <p:cNvSpPr/>
          <p:nvPr/>
        </p:nvSpPr>
        <p:spPr>
          <a:xfrm>
            <a:off x="362575" y="1481400"/>
            <a:ext cx="2643900" cy="1183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Checkout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" name="Google Shape;183;p27"/>
          <p:cNvSpPr/>
          <p:nvPr/>
        </p:nvSpPr>
        <p:spPr>
          <a:xfrm>
            <a:off x="362575" y="4667075"/>
            <a:ext cx="2643900" cy="1183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Delivery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p27"/>
          <p:cNvSpPr/>
          <p:nvPr/>
        </p:nvSpPr>
        <p:spPr>
          <a:xfrm>
            <a:off x="3506325" y="3044700"/>
            <a:ext cx="2329500" cy="628200"/>
          </a:xfrm>
          <a:prstGeom prst="chevron">
            <a:avLst>
              <a:gd fmla="val 50000" name="adj"/>
            </a:avLst>
          </a:prstGeom>
          <a:solidFill>
            <a:srgbClr val="EFEFEF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OrderPlaced</a:t>
            </a:r>
            <a:endParaRPr/>
          </a:p>
        </p:txBody>
      </p:sp>
      <p:cxnSp>
        <p:nvCxnSpPr>
          <p:cNvPr id="185" name="Google Shape;185;p27"/>
          <p:cNvCxnSpPr>
            <a:stCxn id="182" idx="3"/>
            <a:endCxn id="184" idx="0"/>
          </p:cNvCxnSpPr>
          <p:nvPr/>
        </p:nvCxnSpPr>
        <p:spPr>
          <a:xfrm>
            <a:off x="3006475" y="2073150"/>
            <a:ext cx="1507500" cy="971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" name="Google Shape;186;p27"/>
          <p:cNvCxnSpPr/>
          <p:nvPr/>
        </p:nvCxnSpPr>
        <p:spPr>
          <a:xfrm flipH="1" rot="10800000">
            <a:off x="2600625" y="3658500"/>
            <a:ext cx="1557600" cy="981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7" name="Google Shape;187;p27"/>
          <p:cNvCxnSpPr/>
          <p:nvPr/>
        </p:nvCxnSpPr>
        <p:spPr>
          <a:xfrm rot="10800000">
            <a:off x="1554550" y="2681225"/>
            <a:ext cx="0" cy="1963200"/>
          </a:xfrm>
          <a:prstGeom prst="straightConnector1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" name="Google Shape;188;p27"/>
          <p:cNvSpPr txBox="1"/>
          <p:nvPr/>
        </p:nvSpPr>
        <p:spPr>
          <a:xfrm>
            <a:off x="5735075" y="4235925"/>
            <a:ext cx="5158200" cy="18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SzPts val="1800"/>
              <a:buFont typeface="Open Sans"/>
              <a:buChar char="+"/>
            </a:pPr>
            <a:r>
              <a:rPr b="1" lang="pt-BR" sz="1800">
                <a:solidFill>
                  <a:srgbClr val="FF8000"/>
                </a:solidFill>
                <a:latin typeface="Open Sans"/>
                <a:ea typeface="Open Sans"/>
                <a:cs typeface="Open Sans"/>
                <a:sym typeface="Open Sans"/>
              </a:rPr>
              <a:t>Autonomo</a:t>
            </a:r>
            <a:endParaRPr b="1" sz="1800">
              <a:solidFill>
                <a:srgbClr val="FF8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8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SzPts val="1800"/>
              <a:buFont typeface="Open Sans"/>
              <a:buChar char="-"/>
            </a:pPr>
            <a:r>
              <a:rPr b="1" lang="pt-BR" sz="1800">
                <a:solidFill>
                  <a:srgbClr val="FF8000"/>
                </a:solidFill>
                <a:latin typeface="Open Sans"/>
                <a:ea typeface="Open Sans"/>
                <a:cs typeface="Open Sans"/>
                <a:sym typeface="Open Sans"/>
              </a:rPr>
              <a:t>Eventual </a:t>
            </a:r>
            <a:r>
              <a:rPr b="1" lang="pt-BR" sz="1800">
                <a:solidFill>
                  <a:srgbClr val="FF8000"/>
                </a:solidFill>
                <a:latin typeface="Open Sans"/>
                <a:ea typeface="Open Sans"/>
                <a:cs typeface="Open Sans"/>
                <a:sym typeface="Open Sans"/>
              </a:rPr>
              <a:t>consistência</a:t>
            </a:r>
            <a:endParaRPr b="1" sz="1800">
              <a:solidFill>
                <a:srgbClr val="FF8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" name="Google Shape;189;p27"/>
          <p:cNvSpPr/>
          <p:nvPr/>
        </p:nvSpPr>
        <p:spPr>
          <a:xfrm>
            <a:off x="3104325" y="1591675"/>
            <a:ext cx="651900" cy="384600"/>
          </a:xfrm>
          <a:prstGeom prst="can">
            <a:avLst>
              <a:gd fmla="val 25000" name="adj"/>
            </a:avLst>
          </a:prstGeom>
          <a:solidFill>
            <a:srgbClr val="CC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order</a:t>
            </a:r>
            <a:endParaRPr/>
          </a:p>
        </p:txBody>
      </p:sp>
      <p:sp>
        <p:nvSpPr>
          <p:cNvPr id="190" name="Google Shape;190;p27"/>
          <p:cNvSpPr/>
          <p:nvPr/>
        </p:nvSpPr>
        <p:spPr>
          <a:xfrm>
            <a:off x="3104325" y="5198375"/>
            <a:ext cx="550200" cy="384600"/>
          </a:xfrm>
          <a:prstGeom prst="can">
            <a:avLst>
              <a:gd fmla="val 25000" name="adj"/>
            </a:avLst>
          </a:prstGeom>
          <a:solidFill>
            <a:srgbClr val="CC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job</a:t>
            </a:r>
            <a:endParaRPr/>
          </a:p>
        </p:txBody>
      </p:sp>
      <p:cxnSp>
        <p:nvCxnSpPr>
          <p:cNvPr id="191" name="Google Shape;191;p27"/>
          <p:cNvCxnSpPr/>
          <p:nvPr/>
        </p:nvCxnSpPr>
        <p:spPr>
          <a:xfrm>
            <a:off x="1298903" y="3384588"/>
            <a:ext cx="550200" cy="562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7"/>
          <p:cNvCxnSpPr/>
          <p:nvPr/>
        </p:nvCxnSpPr>
        <p:spPr>
          <a:xfrm rot="5400000">
            <a:off x="1253696" y="3390888"/>
            <a:ext cx="562800" cy="550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Publicando eventos de domínio - CDC</a:t>
            </a:r>
            <a:endParaRPr/>
          </a:p>
        </p:txBody>
      </p:sp>
      <p:sp>
        <p:nvSpPr>
          <p:cNvPr id="198" name="Google Shape;198;p28"/>
          <p:cNvSpPr txBox="1"/>
          <p:nvPr>
            <p:ph idx="1" type="body"/>
          </p:nvPr>
        </p:nvSpPr>
        <p:spPr>
          <a:xfrm>
            <a:off x="5444525" y="1317425"/>
            <a:ext cx="61380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Pressão</a:t>
            </a:r>
            <a:r>
              <a:rPr lang="pt-BR" sz="2400"/>
              <a:t> adicional no banco de dados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Depende do banco de dados usado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Relativamente obscuro db tailing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Simples </a:t>
            </a:r>
            <a:r>
              <a:rPr lang="pt-BR" sz="2400"/>
              <a:t>consistência</a:t>
            </a:r>
            <a:endParaRPr sz="2400"/>
          </a:p>
        </p:txBody>
      </p:sp>
      <p:sp>
        <p:nvSpPr>
          <p:cNvPr id="199" name="Google Shape;199;p28"/>
          <p:cNvSpPr/>
          <p:nvPr/>
        </p:nvSpPr>
        <p:spPr>
          <a:xfrm>
            <a:off x="2859950" y="1635475"/>
            <a:ext cx="1692900" cy="1474800"/>
          </a:xfrm>
          <a:prstGeom prst="can">
            <a:avLst>
              <a:gd fmla="val 25000" name="adj"/>
            </a:avLst>
          </a:prstGeom>
          <a:solidFill>
            <a:srgbClr val="CCCCCC"/>
          </a:solid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8"/>
          <p:cNvSpPr/>
          <p:nvPr/>
        </p:nvSpPr>
        <p:spPr>
          <a:xfrm>
            <a:off x="3126425" y="2116200"/>
            <a:ext cx="1239000" cy="3315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Estado atual</a:t>
            </a:r>
            <a:endParaRPr/>
          </a:p>
        </p:txBody>
      </p:sp>
      <p:sp>
        <p:nvSpPr>
          <p:cNvPr id="201" name="Google Shape;201;p28"/>
          <p:cNvSpPr/>
          <p:nvPr/>
        </p:nvSpPr>
        <p:spPr>
          <a:xfrm>
            <a:off x="3126425" y="2116200"/>
            <a:ext cx="1239000" cy="3315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Actual State</a:t>
            </a:r>
            <a:endParaRPr/>
          </a:p>
        </p:txBody>
      </p:sp>
      <p:sp>
        <p:nvSpPr>
          <p:cNvPr id="202" name="Google Shape;202;p28"/>
          <p:cNvSpPr/>
          <p:nvPr/>
        </p:nvSpPr>
        <p:spPr>
          <a:xfrm>
            <a:off x="3054400" y="2649600"/>
            <a:ext cx="1397400" cy="3315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Events-Outbox</a:t>
            </a:r>
            <a:endParaRPr/>
          </a:p>
        </p:txBody>
      </p:sp>
      <p:sp>
        <p:nvSpPr>
          <p:cNvPr id="203" name="Google Shape;203;p28"/>
          <p:cNvSpPr/>
          <p:nvPr/>
        </p:nvSpPr>
        <p:spPr>
          <a:xfrm>
            <a:off x="410725" y="1635475"/>
            <a:ext cx="1239000" cy="1297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4" name="Google Shape;204;p28"/>
          <p:cNvCxnSpPr>
            <a:stCxn id="203" idx="3"/>
            <a:endCxn id="201" idx="1"/>
          </p:cNvCxnSpPr>
          <p:nvPr/>
        </p:nvCxnSpPr>
        <p:spPr>
          <a:xfrm flipH="1" rot="10800000">
            <a:off x="1649725" y="2281825"/>
            <a:ext cx="1476600" cy="2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5" name="Google Shape;205;p28"/>
          <p:cNvCxnSpPr>
            <a:stCxn id="203" idx="3"/>
            <a:endCxn id="202" idx="1"/>
          </p:cNvCxnSpPr>
          <p:nvPr/>
        </p:nvCxnSpPr>
        <p:spPr>
          <a:xfrm>
            <a:off x="1649725" y="2284225"/>
            <a:ext cx="1404600" cy="531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6" name="Google Shape;206;p28"/>
          <p:cNvSpPr/>
          <p:nvPr/>
        </p:nvSpPr>
        <p:spPr>
          <a:xfrm rot="5400000">
            <a:off x="3428075" y="3684150"/>
            <a:ext cx="741000" cy="1815300"/>
          </a:xfrm>
          <a:prstGeom prst="can">
            <a:avLst>
              <a:gd fmla="val 25000" name="adj"/>
            </a:avLst>
          </a:prstGeom>
          <a:solidFill>
            <a:srgbClr val="CCCCCC"/>
          </a:solid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7" name="Google Shape;207;p28"/>
          <p:cNvCxnSpPr>
            <a:stCxn id="202" idx="2"/>
            <a:endCxn id="206" idx="2"/>
          </p:cNvCxnSpPr>
          <p:nvPr/>
        </p:nvCxnSpPr>
        <p:spPr>
          <a:xfrm>
            <a:off x="3753100" y="2981100"/>
            <a:ext cx="45600" cy="1240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Publicando eventos de domínio - dual writes</a:t>
            </a:r>
            <a:endParaRPr/>
          </a:p>
        </p:txBody>
      </p:sp>
      <p:sp>
        <p:nvSpPr>
          <p:cNvPr id="213" name="Google Shape;213;p29"/>
          <p:cNvSpPr txBox="1"/>
          <p:nvPr>
            <p:ph idx="1" type="body"/>
          </p:nvPr>
        </p:nvSpPr>
        <p:spPr>
          <a:xfrm>
            <a:off x="5680100" y="1317425"/>
            <a:ext cx="59022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Controle da estrutura dos eventos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Simples para </a:t>
            </a:r>
            <a:r>
              <a:rPr lang="pt-BR" sz="2400"/>
              <a:t>começar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Complicado para garantir </a:t>
            </a:r>
            <a:r>
              <a:rPr lang="pt-BR" sz="2400"/>
              <a:t>consistência</a:t>
            </a:r>
            <a:endParaRPr sz="2400"/>
          </a:p>
        </p:txBody>
      </p:sp>
      <p:sp>
        <p:nvSpPr>
          <p:cNvPr id="214" name="Google Shape;214;p29"/>
          <p:cNvSpPr/>
          <p:nvPr/>
        </p:nvSpPr>
        <p:spPr>
          <a:xfrm>
            <a:off x="2899475" y="1837175"/>
            <a:ext cx="1692900" cy="1474800"/>
          </a:xfrm>
          <a:prstGeom prst="can">
            <a:avLst>
              <a:gd fmla="val 25000" name="adj"/>
            </a:avLst>
          </a:prstGeom>
          <a:solidFill>
            <a:srgbClr val="CCCCCC"/>
          </a:solid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9"/>
          <p:cNvSpPr/>
          <p:nvPr/>
        </p:nvSpPr>
        <p:spPr>
          <a:xfrm>
            <a:off x="3126425" y="2546575"/>
            <a:ext cx="1239000" cy="3315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Actual State</a:t>
            </a:r>
            <a:endParaRPr/>
          </a:p>
        </p:txBody>
      </p:sp>
      <p:sp>
        <p:nvSpPr>
          <p:cNvPr id="216" name="Google Shape;216;p29"/>
          <p:cNvSpPr/>
          <p:nvPr/>
        </p:nvSpPr>
        <p:spPr>
          <a:xfrm>
            <a:off x="422250" y="2745875"/>
            <a:ext cx="1239000" cy="1297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17" name="Google Shape;217;p29"/>
          <p:cNvCxnSpPr>
            <a:stCxn id="216" idx="3"/>
            <a:endCxn id="214" idx="2"/>
          </p:cNvCxnSpPr>
          <p:nvPr/>
        </p:nvCxnSpPr>
        <p:spPr>
          <a:xfrm flipH="1" rot="10800000">
            <a:off x="1661250" y="2574425"/>
            <a:ext cx="1238100" cy="820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8" name="Google Shape;218;p29"/>
          <p:cNvSpPr/>
          <p:nvPr/>
        </p:nvSpPr>
        <p:spPr>
          <a:xfrm rot="5400000">
            <a:off x="3314225" y="3161700"/>
            <a:ext cx="741000" cy="1815300"/>
          </a:xfrm>
          <a:prstGeom prst="can">
            <a:avLst>
              <a:gd fmla="val 25000" name="adj"/>
            </a:avLst>
          </a:prstGeom>
          <a:solidFill>
            <a:srgbClr val="CCCCCC"/>
          </a:solid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9" name="Google Shape;219;p29"/>
          <p:cNvCxnSpPr>
            <a:stCxn id="216" idx="3"/>
            <a:endCxn id="218" idx="3"/>
          </p:cNvCxnSpPr>
          <p:nvPr/>
        </p:nvCxnSpPr>
        <p:spPr>
          <a:xfrm>
            <a:off x="1661250" y="3394625"/>
            <a:ext cx="1115700" cy="674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0" name="Google Shape;220;p29"/>
          <p:cNvSpPr txBox="1"/>
          <p:nvPr/>
        </p:nvSpPr>
        <p:spPr>
          <a:xfrm>
            <a:off x="2017050" y="2694225"/>
            <a:ext cx="2736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1</a:t>
            </a:r>
            <a:endParaRPr/>
          </a:p>
        </p:txBody>
      </p:sp>
      <p:sp>
        <p:nvSpPr>
          <p:cNvPr id="221" name="Google Shape;221;p29"/>
          <p:cNvSpPr txBox="1"/>
          <p:nvPr/>
        </p:nvSpPr>
        <p:spPr>
          <a:xfrm>
            <a:off x="2964400" y="3903600"/>
            <a:ext cx="12966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Broker - Log</a:t>
            </a:r>
            <a:endParaRPr/>
          </a:p>
        </p:txBody>
      </p:sp>
      <p:sp>
        <p:nvSpPr>
          <p:cNvPr id="222" name="Google Shape;222;p29"/>
          <p:cNvSpPr txBox="1"/>
          <p:nvPr/>
        </p:nvSpPr>
        <p:spPr>
          <a:xfrm>
            <a:off x="2017050" y="3380025"/>
            <a:ext cx="2736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Publicando eventos de domínio - Listen self</a:t>
            </a:r>
            <a:endParaRPr/>
          </a:p>
        </p:txBody>
      </p:sp>
      <p:sp>
        <p:nvSpPr>
          <p:cNvPr id="228" name="Google Shape;228;p30"/>
          <p:cNvSpPr txBox="1"/>
          <p:nvPr>
            <p:ph idx="1" type="body"/>
          </p:nvPr>
        </p:nvSpPr>
        <p:spPr>
          <a:xfrm>
            <a:off x="6413023" y="1317425"/>
            <a:ext cx="51696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Consistência</a:t>
            </a:r>
            <a:r>
              <a:rPr lang="pt-BR" sz="2400"/>
              <a:t> eventual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Dec</a:t>
            </a:r>
            <a:r>
              <a:rPr lang="pt-BR" sz="2400"/>
              <a:t>omissão</a:t>
            </a:r>
            <a:r>
              <a:rPr lang="pt-BR" sz="2400"/>
              <a:t> do legado</a:t>
            </a:r>
            <a:endParaRPr sz="2400"/>
          </a:p>
        </p:txBody>
      </p:sp>
      <p:sp>
        <p:nvSpPr>
          <p:cNvPr id="229" name="Google Shape;229;p30"/>
          <p:cNvSpPr/>
          <p:nvPr/>
        </p:nvSpPr>
        <p:spPr>
          <a:xfrm>
            <a:off x="2740975" y="3630275"/>
            <a:ext cx="1692900" cy="1474800"/>
          </a:xfrm>
          <a:prstGeom prst="can">
            <a:avLst>
              <a:gd fmla="val 25000" name="adj"/>
            </a:avLst>
          </a:prstGeom>
          <a:solidFill>
            <a:srgbClr val="CCCCCC"/>
          </a:solid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0"/>
          <p:cNvSpPr/>
          <p:nvPr/>
        </p:nvSpPr>
        <p:spPr>
          <a:xfrm>
            <a:off x="2967925" y="4367825"/>
            <a:ext cx="1239000" cy="3315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Actual State</a:t>
            </a:r>
            <a:endParaRPr/>
          </a:p>
        </p:txBody>
      </p:sp>
      <p:sp>
        <p:nvSpPr>
          <p:cNvPr id="231" name="Google Shape;231;p30"/>
          <p:cNvSpPr/>
          <p:nvPr/>
        </p:nvSpPr>
        <p:spPr>
          <a:xfrm>
            <a:off x="422250" y="2745875"/>
            <a:ext cx="1239000" cy="12975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2" name="Google Shape;232;p30"/>
          <p:cNvCxnSpPr>
            <a:stCxn id="231" idx="3"/>
            <a:endCxn id="229" idx="2"/>
          </p:cNvCxnSpPr>
          <p:nvPr/>
        </p:nvCxnSpPr>
        <p:spPr>
          <a:xfrm>
            <a:off x="1661250" y="3394625"/>
            <a:ext cx="1079700" cy="973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3" name="Google Shape;233;p30"/>
          <p:cNvSpPr/>
          <p:nvPr/>
        </p:nvSpPr>
        <p:spPr>
          <a:xfrm rot="5400000">
            <a:off x="3400650" y="1704675"/>
            <a:ext cx="741000" cy="1815300"/>
          </a:xfrm>
          <a:prstGeom prst="can">
            <a:avLst>
              <a:gd fmla="val 25000" name="adj"/>
            </a:avLst>
          </a:prstGeom>
          <a:solidFill>
            <a:srgbClr val="CCCCCC"/>
          </a:solid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4" name="Google Shape;234;p30"/>
          <p:cNvCxnSpPr>
            <a:stCxn id="231" idx="3"/>
            <a:endCxn id="233" idx="3"/>
          </p:cNvCxnSpPr>
          <p:nvPr/>
        </p:nvCxnSpPr>
        <p:spPr>
          <a:xfrm flipH="1" rot="10800000">
            <a:off x="1661250" y="2612225"/>
            <a:ext cx="1202400" cy="782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5" name="Google Shape;235;p30"/>
          <p:cNvSpPr txBox="1"/>
          <p:nvPr/>
        </p:nvSpPr>
        <p:spPr>
          <a:xfrm>
            <a:off x="2017050" y="2694225"/>
            <a:ext cx="2736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1</a:t>
            </a:r>
            <a:endParaRPr/>
          </a:p>
        </p:txBody>
      </p:sp>
      <p:sp>
        <p:nvSpPr>
          <p:cNvPr id="236" name="Google Shape;236;p30"/>
          <p:cNvSpPr txBox="1"/>
          <p:nvPr/>
        </p:nvSpPr>
        <p:spPr>
          <a:xfrm>
            <a:off x="3050825" y="2446575"/>
            <a:ext cx="12966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Broker - Log</a:t>
            </a:r>
            <a:endParaRPr/>
          </a:p>
        </p:txBody>
      </p:sp>
      <p:sp>
        <p:nvSpPr>
          <p:cNvPr id="237" name="Google Shape;237;p30"/>
          <p:cNvSpPr txBox="1"/>
          <p:nvPr/>
        </p:nvSpPr>
        <p:spPr>
          <a:xfrm>
            <a:off x="1916175" y="3797850"/>
            <a:ext cx="2736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3</a:t>
            </a:r>
            <a:endParaRPr/>
          </a:p>
        </p:txBody>
      </p:sp>
      <p:cxnSp>
        <p:nvCxnSpPr>
          <p:cNvPr id="238" name="Google Shape;238;p30"/>
          <p:cNvCxnSpPr>
            <a:endCxn id="231" idx="0"/>
          </p:cNvCxnSpPr>
          <p:nvPr/>
        </p:nvCxnSpPr>
        <p:spPr>
          <a:xfrm>
            <a:off x="1020750" y="1937075"/>
            <a:ext cx="21000" cy="808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9" name="Google Shape;239;p30"/>
          <p:cNvCxnSpPr/>
          <p:nvPr/>
        </p:nvCxnSpPr>
        <p:spPr>
          <a:xfrm flipH="1" rot="10800000">
            <a:off x="1025100" y="1884625"/>
            <a:ext cx="2770200" cy="645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30"/>
          <p:cNvCxnSpPr>
            <a:stCxn id="233" idx="2"/>
          </p:cNvCxnSpPr>
          <p:nvPr/>
        </p:nvCxnSpPr>
        <p:spPr>
          <a:xfrm rot="10800000">
            <a:off x="3768450" y="1877025"/>
            <a:ext cx="2700" cy="364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1" name="Google Shape;241;p30"/>
          <p:cNvSpPr txBox="1"/>
          <p:nvPr/>
        </p:nvSpPr>
        <p:spPr>
          <a:xfrm>
            <a:off x="2093250" y="1627425"/>
            <a:ext cx="2736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/>
          <p:nvPr/>
        </p:nvSpPr>
        <p:spPr>
          <a:xfrm>
            <a:off x="7883100" y="1107700"/>
            <a:ext cx="3699300" cy="44181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1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Event Sourcing</a:t>
            </a:r>
            <a:endParaRPr/>
          </a:p>
        </p:txBody>
      </p:sp>
      <p:sp>
        <p:nvSpPr>
          <p:cNvPr id="248" name="Google Shape;248;p31"/>
          <p:cNvSpPr txBox="1"/>
          <p:nvPr>
            <p:ph idx="1" type="body"/>
          </p:nvPr>
        </p:nvSpPr>
        <p:spPr>
          <a:xfrm>
            <a:off x="1506373" y="1317425"/>
            <a:ext cx="55971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Naturalmente </a:t>
            </a:r>
            <a:r>
              <a:rPr lang="pt-BR" sz="2400"/>
              <a:t>após</a:t>
            </a:r>
            <a:r>
              <a:rPr lang="pt-BR" sz="2400"/>
              <a:t> uso de eventos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Auditoria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Debug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Temporal query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Sem ORM incompatibilidade</a:t>
            </a:r>
            <a:endParaRPr sz="2400"/>
          </a:p>
        </p:txBody>
      </p:sp>
      <p:sp>
        <p:nvSpPr>
          <p:cNvPr id="249" name="Google Shape;249;p31"/>
          <p:cNvSpPr/>
          <p:nvPr/>
        </p:nvSpPr>
        <p:spPr>
          <a:xfrm>
            <a:off x="8587200" y="1599900"/>
            <a:ext cx="2636700" cy="5763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Restaurant Confirmed Order</a:t>
            </a:r>
            <a:endParaRPr/>
          </a:p>
        </p:txBody>
      </p:sp>
      <p:sp>
        <p:nvSpPr>
          <p:cNvPr id="250" name="Google Shape;250;p31"/>
          <p:cNvSpPr/>
          <p:nvPr/>
        </p:nvSpPr>
        <p:spPr>
          <a:xfrm>
            <a:off x="8587200" y="2285700"/>
            <a:ext cx="2636700" cy="5763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Restaurant Started Cooking</a:t>
            </a:r>
            <a:endParaRPr/>
          </a:p>
        </p:txBody>
      </p:sp>
      <p:sp>
        <p:nvSpPr>
          <p:cNvPr id="251" name="Google Shape;251;p31"/>
          <p:cNvSpPr/>
          <p:nvPr/>
        </p:nvSpPr>
        <p:spPr>
          <a:xfrm>
            <a:off x="8587200" y="2971500"/>
            <a:ext cx="2636700" cy="5763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Driver Arrived At Restaurant</a:t>
            </a:r>
            <a:endParaRPr/>
          </a:p>
        </p:txBody>
      </p:sp>
      <p:sp>
        <p:nvSpPr>
          <p:cNvPr id="252" name="Google Shape;252;p31"/>
          <p:cNvSpPr/>
          <p:nvPr/>
        </p:nvSpPr>
        <p:spPr>
          <a:xfrm>
            <a:off x="8587200" y="3657300"/>
            <a:ext cx="2636700" cy="5763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Driver Fetched Package</a:t>
            </a:r>
            <a:endParaRPr/>
          </a:p>
        </p:txBody>
      </p:sp>
      <p:sp>
        <p:nvSpPr>
          <p:cNvPr id="253" name="Google Shape;253;p31"/>
          <p:cNvSpPr/>
          <p:nvPr/>
        </p:nvSpPr>
        <p:spPr>
          <a:xfrm>
            <a:off x="8587200" y="4343100"/>
            <a:ext cx="2636700" cy="5763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Driver Delivered Package</a:t>
            </a:r>
            <a:endParaRPr/>
          </a:p>
        </p:txBody>
      </p:sp>
      <p:sp>
        <p:nvSpPr>
          <p:cNvPr id="254" name="Google Shape;254;p31"/>
          <p:cNvSpPr txBox="1"/>
          <p:nvPr/>
        </p:nvSpPr>
        <p:spPr>
          <a:xfrm rot="-5400000">
            <a:off x="6518750" y="3096950"/>
            <a:ext cx="332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Order </a:t>
            </a:r>
            <a:r>
              <a:rPr lang="pt-BR" sz="1800"/>
              <a:t>Tracking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 txBox="1"/>
          <p:nvPr>
            <p:ph type="title"/>
          </p:nvPr>
        </p:nvSpPr>
        <p:spPr>
          <a:xfrm>
            <a:off x="609600" y="287933"/>
            <a:ext cx="109728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Uso dos eventos</a:t>
            </a:r>
            <a:endParaRPr/>
          </a:p>
        </p:txBody>
      </p:sp>
      <p:sp>
        <p:nvSpPr>
          <p:cNvPr id="260" name="Google Shape;260;p32"/>
          <p:cNvSpPr txBox="1"/>
          <p:nvPr>
            <p:ph idx="1" type="body"/>
          </p:nvPr>
        </p:nvSpPr>
        <p:spPr>
          <a:xfrm>
            <a:off x="1506375" y="1317425"/>
            <a:ext cx="10076100" cy="47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Stream processing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</a:pPr>
            <a:r>
              <a:rPr lang="pt-BR" sz="2400"/>
              <a:t>Serverless</a:t>
            </a:r>
            <a:endParaRPr sz="2400"/>
          </a:p>
          <a:p>
            <a:pPr indent="-368300" lvl="0" marL="330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Statefull serverless </a:t>
            </a:r>
            <a:endParaRPr sz="2400"/>
          </a:p>
          <a:p>
            <a:pPr indent="0" lvl="0" marL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3"/>
          <p:cNvSpPr txBox="1"/>
          <p:nvPr>
            <p:ph type="title"/>
          </p:nvPr>
        </p:nvSpPr>
        <p:spPr>
          <a:xfrm>
            <a:off x="609600" y="287878"/>
            <a:ext cx="10972800" cy="3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Eventos possibilitam componentes mais autônomos e extensíveis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t/>
            </a:r>
            <a:endParaRPr/>
          </a:p>
        </p:txBody>
      </p:sp>
      <p:sp>
        <p:nvSpPr>
          <p:cNvPr id="266" name="Google Shape;266;p33"/>
          <p:cNvSpPr txBox="1"/>
          <p:nvPr>
            <p:ph idx="1" type="body"/>
          </p:nvPr>
        </p:nvSpPr>
        <p:spPr>
          <a:xfrm>
            <a:off x="1246500" y="4224200"/>
            <a:ext cx="10076100" cy="18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Bi e ML devem se tornar mais acessíveis</a:t>
            </a:r>
            <a:endParaRPr sz="2400"/>
          </a:p>
          <a:p>
            <a:pPr indent="-381000" lvl="0" marL="45720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Dados devem se tornar mais representativos</a:t>
            </a:r>
            <a:endParaRPr sz="2400"/>
          </a:p>
          <a:p>
            <a:pPr indent="0" lvl="0" marL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 txBox="1"/>
          <p:nvPr/>
        </p:nvSpPr>
        <p:spPr>
          <a:xfrm>
            <a:off x="3729300" y="4695598"/>
            <a:ext cx="8462700" cy="19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Open Sans"/>
              <a:buNone/>
            </a:pPr>
            <a:r>
              <a:rPr b="1" lang="pt-BR" sz="4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takeaway.com/jobs</a:t>
            </a:r>
            <a:endParaRPr b="1" i="0" sz="4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2179368" y="67638"/>
            <a:ext cx="84627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Open Sans"/>
              <a:buNone/>
            </a:pPr>
            <a:r>
              <a:rPr b="1" lang="pt-BR" sz="6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Obrigado!</a:t>
            </a:r>
            <a:endParaRPr b="1" sz="6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3" name="Google Shape;27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6825" y="4525813"/>
            <a:ext cx="2192862" cy="2192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5"/>
          <p:cNvSpPr txBox="1"/>
          <p:nvPr>
            <p:ph type="title"/>
          </p:nvPr>
        </p:nvSpPr>
        <p:spPr>
          <a:xfrm>
            <a:off x="609600" y="287877"/>
            <a:ext cx="10972800" cy="11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</a:pPr>
            <a:r>
              <a:rPr lang="pt-BR"/>
              <a:t>References</a:t>
            </a:r>
            <a:endParaRPr/>
          </a:p>
        </p:txBody>
      </p:sp>
      <p:sp>
        <p:nvSpPr>
          <p:cNvPr id="279" name="Google Shape;279;p35"/>
          <p:cNvSpPr txBox="1"/>
          <p:nvPr/>
        </p:nvSpPr>
        <p:spPr>
          <a:xfrm>
            <a:off x="403400" y="1685700"/>
            <a:ext cx="9898200" cy="13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3"/>
              </a:rPr>
              <a:t>https://microservices.io/patterns/data/transaction-log-tailing.html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4"/>
              </a:rPr>
              <a:t>https://microservices.io/patterns/data/event-sourcing.html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5"/>
              </a:rPr>
              <a:t>Cloud Programming Simplified: A Berkeley View on Serverless Computing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6"/>
              </a:rPr>
              <a:t>https://martinfowler.com/eaaDev/EventCollaboration.html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arissa">
  <a:themeElements>
    <a:clrScheme name="template_orange">
      <a:dk1>
        <a:srgbClr val="7F7F7F"/>
      </a:dk1>
      <a:lt1>
        <a:srgbClr val="FFFFFF"/>
      </a:lt1>
      <a:dk2>
        <a:srgbClr val="F5871F"/>
      </a:dk2>
      <a:lt2>
        <a:srgbClr val="FFFFFF"/>
      </a:lt2>
      <a:accent1>
        <a:srgbClr val="F0AA69"/>
      </a:accent1>
      <a:accent2>
        <a:srgbClr val="F5871F"/>
      </a:accent2>
      <a:accent3>
        <a:srgbClr val="8E4B20"/>
      </a:accent3>
      <a:accent4>
        <a:srgbClr val="B2B2B2"/>
      </a:accent4>
      <a:accent5>
        <a:srgbClr val="7F7F7F"/>
      </a:accent5>
      <a:accent6>
        <a:srgbClr val="3F3F3F"/>
      </a:accent6>
      <a:hlink>
        <a:srgbClr val="8E4B20"/>
      </a:hlink>
      <a:folHlink>
        <a:srgbClr val="5555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